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5"/>
  </p:notesMasterIdLst>
  <p:sldIdLst>
    <p:sldId id="256" r:id="rId2"/>
    <p:sldId id="541" r:id="rId3"/>
    <p:sldId id="257" r:id="rId4"/>
    <p:sldId id="545" r:id="rId5"/>
    <p:sldId id="258" r:id="rId6"/>
    <p:sldId id="259" r:id="rId7"/>
    <p:sldId id="260" r:id="rId8"/>
    <p:sldId id="33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340" r:id="rId25"/>
    <p:sldId id="341" r:id="rId26"/>
    <p:sldId id="342" r:id="rId27"/>
    <p:sldId id="344" r:id="rId28"/>
    <p:sldId id="279" r:id="rId29"/>
    <p:sldId id="540" r:id="rId30"/>
    <p:sldId id="539" r:id="rId31"/>
    <p:sldId id="280" r:id="rId32"/>
    <p:sldId id="281" r:id="rId33"/>
    <p:sldId id="282" r:id="rId34"/>
    <p:sldId id="283" r:id="rId35"/>
    <p:sldId id="284" r:id="rId36"/>
    <p:sldId id="285" r:id="rId37"/>
    <p:sldId id="286" r:id="rId38"/>
    <p:sldId id="287" r:id="rId39"/>
    <p:sldId id="290" r:id="rId40"/>
    <p:sldId id="288" r:id="rId41"/>
    <p:sldId id="345" r:id="rId42"/>
    <p:sldId id="293" r:id="rId43"/>
    <p:sldId id="294" r:id="rId44"/>
    <p:sldId id="295" r:id="rId45"/>
    <p:sldId id="438" r:id="rId46"/>
    <p:sldId id="296" r:id="rId47"/>
    <p:sldId id="297" r:id="rId48"/>
    <p:sldId id="298" r:id="rId49"/>
    <p:sldId id="299" r:id="rId50"/>
    <p:sldId id="300" r:id="rId51"/>
    <p:sldId id="301" r:id="rId52"/>
    <p:sldId id="302" r:id="rId53"/>
    <p:sldId id="303" r:id="rId54"/>
    <p:sldId id="304" r:id="rId55"/>
    <p:sldId id="320" r:id="rId56"/>
    <p:sldId id="322" r:id="rId57"/>
    <p:sldId id="323" r:id="rId58"/>
    <p:sldId id="308" r:id="rId59"/>
    <p:sldId id="305" r:id="rId60"/>
    <p:sldId id="306" r:id="rId61"/>
    <p:sldId id="307" r:id="rId62"/>
    <p:sldId id="309" r:id="rId63"/>
    <p:sldId id="310" r:id="rId64"/>
    <p:sldId id="311" r:id="rId65"/>
    <p:sldId id="312" r:id="rId66"/>
    <p:sldId id="313" r:id="rId67"/>
    <p:sldId id="314" r:id="rId68"/>
    <p:sldId id="316" r:id="rId69"/>
    <p:sldId id="530" r:id="rId70"/>
    <p:sldId id="436" r:id="rId71"/>
    <p:sldId id="432" r:id="rId72"/>
    <p:sldId id="506" r:id="rId73"/>
    <p:sldId id="507" r:id="rId74"/>
    <p:sldId id="509" r:id="rId75"/>
    <p:sldId id="510" r:id="rId76"/>
    <p:sldId id="531" r:id="rId77"/>
    <p:sldId id="440" r:id="rId78"/>
    <p:sldId id="542" r:id="rId79"/>
    <p:sldId id="433" r:id="rId80"/>
    <p:sldId id="441" r:id="rId81"/>
    <p:sldId id="443" r:id="rId82"/>
    <p:sldId id="442" r:id="rId83"/>
    <p:sldId id="261" r:id="rId84"/>
    <p:sldId id="512" r:id="rId85"/>
    <p:sldId id="513" r:id="rId86"/>
    <p:sldId id="511" r:id="rId87"/>
    <p:sldId id="514" r:id="rId88"/>
    <p:sldId id="515" r:id="rId89"/>
    <p:sldId id="516" r:id="rId90"/>
    <p:sldId id="445" r:id="rId91"/>
    <p:sldId id="447" r:id="rId92"/>
    <p:sldId id="448" r:id="rId93"/>
    <p:sldId id="449" r:id="rId94"/>
    <p:sldId id="517" r:id="rId95"/>
    <p:sldId id="450" r:id="rId96"/>
    <p:sldId id="451" r:id="rId97"/>
    <p:sldId id="536" r:id="rId98"/>
    <p:sldId id="543" r:id="rId99"/>
    <p:sldId id="518" r:id="rId100"/>
    <p:sldId id="537" r:id="rId101"/>
    <p:sldId id="544" r:id="rId102"/>
    <p:sldId id="335" r:id="rId103"/>
    <p:sldId id="336" r:id="rId10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95"/>
    <p:restoredTop sz="94712"/>
  </p:normalViewPr>
  <p:slideViewPr>
    <p:cSldViewPr snapToGrid="0" snapToObjects="1">
      <p:cViewPr varScale="1">
        <p:scale>
          <a:sx n="77" d="100"/>
          <a:sy n="77" d="100"/>
        </p:scale>
        <p:origin x="184"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the material covered in today's lecture?</a:t>
            </a:r>
          </a:p>
          <a:p>
            <a:r>
              <a:rPr lang="en-US"/>
              <a:t>https://www.polleverywhere.com/discourses/O5UOsEv3WpIIrlxTgivMv</a:t>
            </a:r>
          </a:p>
        </p:txBody>
      </p:sp>
    </p:spTree>
    <p:extLst>
      <p:ext uri="{BB962C8B-B14F-4D97-AF65-F5344CB8AC3E}">
        <p14:creationId xmlns:p14="http://schemas.microsoft.com/office/powerpoint/2010/main" val="9219269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43812a0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43812a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7914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comfort food?</a:t>
            </a:r>
          </a:p>
          <a:p>
            <a:r>
              <a:rPr lang="en-US"/>
              <a:t>https://www.polleverywhere.com/free_text_polls/b6a5m9zIVSfcivbGnw7qg</a:t>
            </a:r>
          </a:p>
        </p:txBody>
      </p:sp>
    </p:spTree>
    <p:extLst>
      <p:ext uri="{BB962C8B-B14F-4D97-AF65-F5344CB8AC3E}">
        <p14:creationId xmlns:p14="http://schemas.microsoft.com/office/powerpoint/2010/main" val="3163063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32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43</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46</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8067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160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999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50</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612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52</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7978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0615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0416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4300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137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184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59</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60</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22240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55746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63</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3656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0043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25211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67</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6852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81</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82</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59133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5/13/20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5/13/20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90.png"/><Relationship Id="rId4" Type="http://schemas.openxmlformats.org/officeDocument/2006/relationships/image" Target="../media/image13.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0.png"/><Relationship Id="rId4" Type="http://schemas.openxmlformats.org/officeDocument/2006/relationships/image" Target="../media/image13.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00.png"/><Relationship Id="rId4" Type="http://schemas.openxmlformats.org/officeDocument/2006/relationships/image" Target="../media/image13.pn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200.png"/><Relationship Id="rId1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8.png"/><Relationship Id="rId5" Type="http://schemas.openxmlformats.org/officeDocument/2006/relationships/image" Target="../media/image13.png"/><Relationship Id="rId10" Type="http://schemas.openxmlformats.org/officeDocument/2006/relationships/image" Target="../media/image20.png"/><Relationship Id="rId4" Type="http://schemas.openxmlformats.org/officeDocument/2006/relationships/image" Target="../media/image27.pn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jpg"/><Relationship Id="rId4" Type="http://schemas.openxmlformats.org/officeDocument/2006/relationships/image" Target="../media/image35.pn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tif"/><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tif"/></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6.png"/><Relationship Id="rId7"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85.pn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hyperlink" Target="https://doi.org/10.15252/msb.20188746"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114.emf"/></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117.png"/><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jpg"/></Relationships>
</file>

<file path=ppt/slides/_rels/slide8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3.png"/><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hyperlink" Target="https://doi.org/10.1186/s13059-016-0947-7"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17BE-5797-E740-A1DF-30C76ADFC72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FFF29F9-006A-FB40-A676-51C8167CE50B}"/>
              </a:ext>
            </a:extLst>
          </p:cNvPr>
          <p:cNvSpPr>
            <a:spLocks noGrp="1"/>
          </p:cNvSpPr>
          <p:nvPr>
            <p:ph type="subTitle" idx="1"/>
          </p:nvPr>
        </p:nvSpPr>
        <p:spPr/>
        <p:txBody>
          <a:bodyPr/>
          <a:lstStyle/>
          <a:p>
            <a:endParaRPr lang="en-US"/>
          </a:p>
        </p:txBody>
      </p:sp>
      <p:pic>
        <p:nvPicPr>
          <p:cNvPr id="5" name="slide.url=https://www.polleverywhere.com/discourses/O5UOsEv3WpIIrlxTgivMv">
            <a:extLst>
              <a:ext uri="{FF2B5EF4-FFF2-40B4-BE49-F238E27FC236}">
                <a16:creationId xmlns:a16="http://schemas.microsoft.com/office/drawing/2014/main" id="{D0553DBA-9E3B-4045-A8DE-9C203719176E}"/>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7655470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4690100" y="1749425"/>
            <a:ext cx="4453900" cy="3987475"/>
          </a:xfrm>
          <a:prstGeom prst="rect">
            <a:avLst/>
          </a:prstGeom>
          <a:noFill/>
          <a:ln>
            <a:noFill/>
          </a:ln>
        </p:spPr>
      </p:pic>
      <p:sp>
        <p:nvSpPr>
          <p:cNvPr id="293" name="Google Shape;293;p44"/>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Introducing scprep</a:t>
            </a:r>
            <a:endParaRPr/>
          </a:p>
        </p:txBody>
      </p:sp>
      <p:sp>
        <p:nvSpPr>
          <p:cNvPr id="294" name="Google Shape;294;p44"/>
          <p:cNvSpPr txBox="1">
            <a:spLocks noGrp="1"/>
          </p:cNvSpPr>
          <p:nvPr>
            <p:ph type="body" idx="1"/>
          </p:nvPr>
        </p:nvSpPr>
        <p:spPr>
          <a:xfrm>
            <a:off x="628650" y="1825625"/>
            <a:ext cx="4341300" cy="4351200"/>
          </a:xfrm>
          <a:prstGeom prst="rect">
            <a:avLst/>
          </a:prstGeom>
        </p:spPr>
        <p:txBody>
          <a:bodyPr spcFirstLastPara="1" wrap="square" lIns="91425" tIns="45700" rIns="91425" bIns="45700" anchor="t" anchorCtr="0">
            <a:noAutofit/>
          </a:bodyPr>
          <a:lstStyle/>
          <a:p>
            <a:pPr marL="457200" lvl="0" indent="-381000" algn="l" rtl="0">
              <a:spcBef>
                <a:spcPts val="422"/>
              </a:spcBef>
              <a:spcAft>
                <a:spcPts val="0"/>
              </a:spcAft>
              <a:buSzPts val="2400"/>
              <a:buFont typeface="Calibri"/>
              <a:buChar char="•"/>
            </a:pPr>
            <a:r>
              <a:rPr lang="en-US" dirty="0" err="1">
                <a:solidFill>
                  <a:schemeClr val="tx1"/>
                </a:solidFill>
                <a:latin typeface="Calibri"/>
                <a:ea typeface="Calibri"/>
                <a:cs typeface="Calibri"/>
                <a:sym typeface="Calibri"/>
              </a:rPr>
              <a:t>scprep</a:t>
            </a:r>
            <a:r>
              <a:rPr lang="en-US" dirty="0">
                <a:solidFill>
                  <a:schemeClr val="tx1"/>
                </a:solidFill>
                <a:latin typeface="Calibri"/>
                <a:ea typeface="Calibri"/>
                <a:cs typeface="Calibri"/>
                <a:sym typeface="Calibri"/>
              </a:rPr>
              <a:t>: a lightweight scRNA-seq toolkit for Python Data Scientists</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Native support for ML ecosystem: NumPy, SciPy, pandas and </a:t>
            </a:r>
            <a:r>
              <a:rPr lang="en-US" dirty="0" err="1">
                <a:solidFill>
                  <a:schemeClr val="tx1"/>
                </a:solidFill>
                <a:latin typeface="Calibri"/>
                <a:ea typeface="Calibri"/>
                <a:cs typeface="Calibri"/>
                <a:sym typeface="Calibri"/>
              </a:rPr>
              <a:t>scikit</a:t>
            </a:r>
            <a:r>
              <a:rPr lang="en-US" dirty="0">
                <a:solidFill>
                  <a:schemeClr val="tx1"/>
                </a:solidFill>
                <a:latin typeface="Calibri"/>
                <a:ea typeface="Calibri"/>
                <a:cs typeface="Calibri"/>
                <a:sym typeface="Calibri"/>
              </a:rPr>
              <a:t>-learn</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Helper functions and wrappers for common preprocessing, analysis and visualization</a:t>
            </a:r>
            <a:endParaRPr dirty="0">
              <a:solidFill>
                <a:schemeClr val="tx1"/>
              </a:solidFill>
              <a:latin typeface="Calibri"/>
              <a:ea typeface="Calibri"/>
              <a:cs typeface="Calibri"/>
              <a:sym typeface="Calibri"/>
            </a:endParaRPr>
          </a:p>
          <a:p>
            <a:pPr marL="0" lvl="0" indent="0" algn="l" rtl="0">
              <a:spcBef>
                <a:spcPts val="422"/>
              </a:spcBef>
              <a:spcAft>
                <a:spcPts val="0"/>
              </a:spcAft>
              <a:buClr>
                <a:schemeClr val="dk1"/>
              </a:buClr>
              <a:buSzPts val="1100"/>
              <a:buFont typeface="Arial"/>
              <a:buNone/>
            </a:pPr>
            <a:endParaRPr dirty="0">
              <a:solidFill>
                <a:schemeClr val="tx1"/>
              </a:solidFill>
              <a:latin typeface="Calibri"/>
              <a:ea typeface="Calibri"/>
              <a:cs typeface="Calibri"/>
              <a:sym typeface="Calibri"/>
            </a:endParaRPr>
          </a:p>
          <a:p>
            <a:pPr marL="0" lvl="0" indent="0" algn="l" rtl="0">
              <a:spcBef>
                <a:spcPts val="422"/>
              </a:spcBef>
              <a:spcAft>
                <a:spcPts val="0"/>
              </a:spcAft>
              <a:buNone/>
            </a:pPr>
            <a:endParaRPr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837442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FB6A-2373-9243-B803-5329A4C54F3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AA080A9-CADF-EB4D-AC1A-79AD330C127F}"/>
              </a:ext>
            </a:extLst>
          </p:cNvPr>
          <p:cNvSpPr>
            <a:spLocks noGrp="1"/>
          </p:cNvSpPr>
          <p:nvPr>
            <p:ph type="subTitle" idx="1"/>
          </p:nvPr>
        </p:nvSpPr>
        <p:spPr/>
        <p:txBody>
          <a:bodyPr/>
          <a:lstStyle/>
          <a:p>
            <a:endParaRPr lang="en-US"/>
          </a:p>
        </p:txBody>
      </p:sp>
      <p:pic>
        <p:nvPicPr>
          <p:cNvPr id="5" name="slide.url=https://www.polleverywhere.com/free_text_polls/b6a5m9zIVSfcivbGnw7qg">
            <a:extLst>
              <a:ext uri="{FF2B5EF4-FFF2-40B4-BE49-F238E27FC236}">
                <a16:creationId xmlns:a16="http://schemas.microsoft.com/office/drawing/2014/main" id="{6C704DC9-6164-DD44-9356-057AD3C13F50}"/>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153574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28000"/>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5" name="slide.url=https://www.polleverywhere.com/multiple_choice_polls/scpssb7iVyJiKiigtS0QS">
            <a:extLst>
              <a:ext uri="{FF2B5EF4-FFF2-40B4-BE49-F238E27FC236}">
                <a16:creationId xmlns:a16="http://schemas.microsoft.com/office/drawing/2014/main" id="{37DC7976-8179-0F4E-8B74-3A5818970038}"/>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5" name="slide.url=https://www.polleverywhere.com/multiple_choice_polls/aXbyOG4pwYRgnfVxxrpuf">
            <a:extLst>
              <a:ext uri="{FF2B5EF4-FFF2-40B4-BE49-F238E27FC236}">
                <a16:creationId xmlns:a16="http://schemas.microsoft.com/office/drawing/2014/main" id="{7EDEED83-BFE0-0542-BD77-EE663FC9A150}"/>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Course structure</a:t>
            </a:r>
            <a:endParaRPr sz="360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2" name="Picture 1">
            <a:extLst>
              <a:ext uri="{FF2B5EF4-FFF2-40B4-BE49-F238E27FC236}">
                <a16:creationId xmlns:a16="http://schemas.microsoft.com/office/drawing/2014/main" id="{CA5A5EB1-D95C-474E-B1F7-911010ACB2C2}"/>
              </a:ext>
            </a:extLst>
          </p:cNvPr>
          <p:cNvPicPr>
            <a:picLocks noChangeAspect="1"/>
          </p:cNvPicPr>
          <p:nvPr/>
        </p:nvPicPr>
        <p:blipFill>
          <a:blip r:embed="rId4"/>
          <a:stretch>
            <a:fillRect/>
          </a:stretch>
        </p:blipFill>
        <p:spPr>
          <a:xfrm>
            <a:off x="996787" y="1293434"/>
            <a:ext cx="6981075" cy="51131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3107400" y="1460963"/>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7"/>
          <p:cNvPicPr preferRelativeResize="0"/>
          <p:nvPr/>
        </p:nvPicPr>
        <p:blipFill>
          <a:blip r:embed="rId3">
            <a:alphaModFix/>
          </a:blip>
          <a:stretch>
            <a:fillRect/>
          </a:stretch>
        </p:blipFill>
        <p:spPr>
          <a:xfrm>
            <a:off x="1571523" y="1020878"/>
            <a:ext cx="6000973" cy="4574101"/>
          </a:xfrm>
          <a:prstGeom prst="rect">
            <a:avLst/>
          </a:prstGeom>
          <a:noFill/>
          <a:ln>
            <a:noFill/>
          </a:ln>
        </p:spPr>
      </p:pic>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4"/>
              </a:rPr>
              <a:t>https://</a:t>
            </a:r>
            <a:r>
              <a:rPr lang="en" sz="2400" u="sng" dirty="0">
                <a:solidFill>
                  <a:schemeClr val="hlink"/>
                </a:solidFill>
                <a:hlinkClick r:id="rId4"/>
              </a:rPr>
              <a:t>krishnaswamylab.org/get-help</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BCEC-4B77-294A-86B8-ACD987FF6197}"/>
              </a:ext>
            </a:extLst>
          </p:cNvPr>
          <p:cNvSpPr>
            <a:spLocks noGrp="1"/>
          </p:cNvSpPr>
          <p:nvPr>
            <p:ph type="title"/>
          </p:nvPr>
        </p:nvSpPr>
        <p:spPr/>
        <p:txBody>
          <a:bodyPr/>
          <a:lstStyle/>
          <a:p>
            <a:endParaRPr lang="en-US"/>
          </a:p>
        </p:txBody>
      </p:sp>
      <p:pic>
        <p:nvPicPr>
          <p:cNvPr id="4" name="Picture 3" descr="A screenshot of text&#10;&#10;Description automatically generated">
            <a:extLst>
              <a:ext uri="{FF2B5EF4-FFF2-40B4-BE49-F238E27FC236}">
                <a16:creationId xmlns:a16="http://schemas.microsoft.com/office/drawing/2014/main" id="{D7E58D9F-2C89-F842-B2A7-EABA0994FF9F}"/>
              </a:ext>
            </a:extLst>
          </p:cNvPr>
          <p:cNvPicPr>
            <a:picLocks noChangeAspect="1"/>
          </p:cNvPicPr>
          <p:nvPr/>
        </p:nvPicPr>
        <p:blipFill>
          <a:blip r:embed="rId2"/>
          <a:stretch>
            <a:fillRect/>
          </a:stretch>
        </p:blipFill>
        <p:spPr>
          <a:xfrm>
            <a:off x="285750" y="0"/>
            <a:ext cx="8572500" cy="6858000"/>
          </a:xfrm>
          <a:prstGeom prst="rect">
            <a:avLst/>
          </a:prstGeom>
        </p:spPr>
      </p:pic>
    </p:spTree>
    <p:extLst>
      <p:ext uri="{BB962C8B-B14F-4D97-AF65-F5344CB8AC3E}">
        <p14:creationId xmlns:p14="http://schemas.microsoft.com/office/powerpoint/2010/main" val="1658513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Bring-your-own-data workshop</a:t>
            </a:r>
            <a:endParaRPr sz="360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3"/>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43</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46</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61297" y="2680593"/>
            <a:ext cx="2557311" cy="769796"/>
          </a:xfrm>
          <a:prstGeom prst="rect">
            <a:avLst/>
          </a:prstGeom>
        </p:spPr>
      </p:pic>
      <p:pic>
        <p:nvPicPr>
          <p:cNvPr id="5" name="Picture 4"/>
          <p:cNvPicPr>
            <a:picLocks noChangeAspect="1"/>
          </p:cNvPicPr>
          <p:nvPr/>
        </p:nvPicPr>
        <p:blipFill>
          <a:blip r:embed="rId5"/>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P spid="10" grpId="0"/>
      <p:bldP spid="11" grpId="0"/>
      <p:bldP spid="12" grpId="0"/>
      <p:bldP spid="13"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3"/>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3"/>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3"/>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incomparable </a:t>
            </a:r>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3"/>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4"/>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60</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3"/>
          <a:stretch>
            <a:fillRect/>
          </a:stretch>
        </p:blipFill>
        <p:spPr>
          <a:xfrm>
            <a:off x="488950" y="2622550"/>
            <a:ext cx="8166100" cy="1612900"/>
          </a:xfrm>
          <a:prstGeom prst="rect">
            <a:avLst/>
          </a:prstGeom>
        </p:spPr>
      </p:pic>
      <p:pic>
        <p:nvPicPr>
          <p:cNvPr id="5" name="Picture 4"/>
          <p:cNvPicPr>
            <a:picLocks noChangeAspect="1"/>
          </p:cNvPicPr>
          <p:nvPr/>
        </p:nvPicPr>
        <p:blipFill>
          <a:blip r:embed="rId4"/>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918512" y="1421615"/>
            <a:ext cx="333375" cy="762000"/>
          </a:xfrm>
          <a:prstGeom prst="rect">
            <a:avLst/>
          </a:prstGeom>
        </p:spPr>
      </p:pic>
      <p:pic>
        <p:nvPicPr>
          <p:cNvPr id="28" name="Picture 27"/>
          <p:cNvPicPr>
            <a:picLocks noChangeAspect="1"/>
          </p:cNvPicPr>
          <p:nvPr/>
        </p:nvPicPr>
        <p:blipFill>
          <a:blip r:embed="rId4"/>
          <a:stretch>
            <a:fillRect/>
          </a:stretch>
        </p:blipFill>
        <p:spPr>
          <a:xfrm>
            <a:off x="5937711" y="2546190"/>
            <a:ext cx="323850" cy="657225"/>
          </a:xfrm>
          <a:prstGeom prst="rect">
            <a:avLst/>
          </a:prstGeom>
        </p:spPr>
      </p:pic>
      <p:pic>
        <p:nvPicPr>
          <p:cNvPr id="30" name="Picture 29"/>
          <p:cNvPicPr>
            <a:picLocks noChangeAspect="1"/>
          </p:cNvPicPr>
          <p:nvPr/>
        </p:nvPicPr>
        <p:blipFill>
          <a:blip r:embed="rId5"/>
          <a:stretch>
            <a:fillRect/>
          </a:stretch>
        </p:blipFill>
        <p:spPr>
          <a:xfrm>
            <a:off x="4792563" y="2926127"/>
            <a:ext cx="333375" cy="657225"/>
          </a:xfrm>
          <a:prstGeom prst="rect">
            <a:avLst/>
          </a:prstGeom>
        </p:spPr>
      </p:pic>
      <p:pic>
        <p:nvPicPr>
          <p:cNvPr id="31" name="Picture 30"/>
          <p:cNvPicPr>
            <a:picLocks noChangeAspect="1"/>
          </p:cNvPicPr>
          <p:nvPr/>
        </p:nvPicPr>
        <p:blipFill>
          <a:blip r:embed="rId6"/>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7"/>
          <a:stretch>
            <a:fillRect/>
          </a:stretch>
        </p:blipFill>
        <p:spPr>
          <a:xfrm>
            <a:off x="2475758" y="4779262"/>
            <a:ext cx="895350" cy="981075"/>
          </a:xfrm>
          <a:prstGeom prst="rect">
            <a:avLst/>
          </a:prstGeom>
        </p:spPr>
      </p:pic>
      <p:pic>
        <p:nvPicPr>
          <p:cNvPr id="36" name="Picture 35"/>
          <p:cNvPicPr>
            <a:picLocks noChangeAspect="1"/>
          </p:cNvPicPr>
          <p:nvPr/>
        </p:nvPicPr>
        <p:blipFill>
          <a:blip r:embed="rId8"/>
          <a:stretch>
            <a:fillRect/>
          </a:stretch>
        </p:blipFill>
        <p:spPr>
          <a:xfrm>
            <a:off x="4516279" y="4792653"/>
            <a:ext cx="685800" cy="1000125"/>
          </a:xfrm>
          <a:prstGeom prst="rect">
            <a:avLst/>
          </a:prstGeom>
        </p:spPr>
      </p:pic>
      <p:pic>
        <p:nvPicPr>
          <p:cNvPr id="37" name="Picture 36"/>
          <p:cNvPicPr>
            <a:picLocks noChangeAspect="1"/>
          </p:cNvPicPr>
          <p:nvPr/>
        </p:nvPicPr>
        <p:blipFill>
          <a:blip r:embed="rId9"/>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10"/>
          <a:stretch>
            <a:fillRect/>
          </a:stretch>
        </p:blipFill>
        <p:spPr>
          <a:xfrm>
            <a:off x="1185937" y="3197449"/>
            <a:ext cx="376204" cy="682183"/>
          </a:xfrm>
          <a:prstGeom prst="rect">
            <a:avLst/>
          </a:prstGeom>
        </p:spPr>
      </p:pic>
      <p:pic>
        <p:nvPicPr>
          <p:cNvPr id="34" name="Picture 33"/>
          <p:cNvPicPr>
            <a:picLocks noChangeAspect="1"/>
          </p:cNvPicPr>
          <p:nvPr/>
        </p:nvPicPr>
        <p:blipFill>
          <a:blip r:embed="rId10"/>
          <a:stretch>
            <a:fillRect/>
          </a:stretch>
        </p:blipFill>
        <p:spPr>
          <a:xfrm>
            <a:off x="5639221" y="2546189"/>
            <a:ext cx="384895" cy="697942"/>
          </a:xfrm>
          <a:prstGeom prst="rect">
            <a:avLst/>
          </a:prstGeom>
        </p:spPr>
      </p:pic>
      <p:pic>
        <p:nvPicPr>
          <p:cNvPr id="41" name="Picture 40"/>
          <p:cNvPicPr>
            <a:picLocks noChangeAspect="1"/>
          </p:cNvPicPr>
          <p:nvPr/>
        </p:nvPicPr>
        <p:blipFill>
          <a:blip r:embed="rId11"/>
          <a:stretch>
            <a:fillRect/>
          </a:stretch>
        </p:blipFill>
        <p:spPr>
          <a:xfrm>
            <a:off x="5678541" y="1560049"/>
            <a:ext cx="306253" cy="703248"/>
          </a:xfrm>
          <a:prstGeom prst="rect">
            <a:avLst/>
          </a:prstGeom>
        </p:spPr>
      </p:pic>
      <p:pic>
        <p:nvPicPr>
          <p:cNvPr id="42" name="Picture 41"/>
          <p:cNvPicPr>
            <a:picLocks noChangeAspect="1"/>
          </p:cNvPicPr>
          <p:nvPr/>
        </p:nvPicPr>
        <p:blipFill>
          <a:blip r:embed="rId11"/>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63</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091056" y="1789311"/>
            <a:ext cx="333375" cy="762000"/>
          </a:xfrm>
          <a:prstGeom prst="rect">
            <a:avLst/>
          </a:prstGeom>
        </p:spPr>
      </p:pic>
      <p:pic>
        <p:nvPicPr>
          <p:cNvPr id="28" name="Picture 27"/>
          <p:cNvPicPr>
            <a:picLocks noChangeAspect="1"/>
          </p:cNvPicPr>
          <p:nvPr/>
        </p:nvPicPr>
        <p:blipFill>
          <a:blip r:embed="rId4"/>
          <a:stretch>
            <a:fillRect/>
          </a:stretch>
        </p:blipFill>
        <p:spPr>
          <a:xfrm>
            <a:off x="5766656" y="2298203"/>
            <a:ext cx="323850" cy="657225"/>
          </a:xfrm>
          <a:prstGeom prst="rect">
            <a:avLst/>
          </a:prstGeom>
        </p:spPr>
      </p:pic>
      <p:pic>
        <p:nvPicPr>
          <p:cNvPr id="30" name="Picture 29"/>
          <p:cNvPicPr>
            <a:picLocks noChangeAspect="1"/>
          </p:cNvPicPr>
          <p:nvPr/>
        </p:nvPicPr>
        <p:blipFill>
          <a:blip r:embed="rId5"/>
          <a:stretch>
            <a:fillRect/>
          </a:stretch>
        </p:blipFill>
        <p:spPr>
          <a:xfrm>
            <a:off x="6563916" y="3111104"/>
            <a:ext cx="333375" cy="657225"/>
          </a:xfrm>
          <a:prstGeom prst="rect">
            <a:avLst/>
          </a:prstGeom>
        </p:spPr>
      </p:pic>
      <p:pic>
        <p:nvPicPr>
          <p:cNvPr id="31" name="Picture 30"/>
          <p:cNvPicPr>
            <a:picLocks noChangeAspect="1"/>
          </p:cNvPicPr>
          <p:nvPr/>
        </p:nvPicPr>
        <p:blipFill>
          <a:blip r:embed="rId6"/>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3"/>
          <a:stretch>
            <a:fillRect/>
          </a:stretch>
        </p:blipFill>
        <p:spPr>
          <a:xfrm>
            <a:off x="2308565" y="4793150"/>
            <a:ext cx="333375" cy="762000"/>
          </a:xfrm>
          <a:prstGeom prst="rect">
            <a:avLst/>
          </a:prstGeom>
        </p:spPr>
      </p:pic>
      <p:pic>
        <p:nvPicPr>
          <p:cNvPr id="33" name="Picture 32"/>
          <p:cNvPicPr>
            <a:picLocks noChangeAspect="1"/>
          </p:cNvPicPr>
          <p:nvPr/>
        </p:nvPicPr>
        <p:blipFill>
          <a:blip r:embed="rId4"/>
          <a:stretch>
            <a:fillRect/>
          </a:stretch>
        </p:blipFill>
        <p:spPr>
          <a:xfrm>
            <a:off x="3118226" y="4897925"/>
            <a:ext cx="323850" cy="657225"/>
          </a:xfrm>
          <a:prstGeom prst="rect">
            <a:avLst/>
          </a:prstGeom>
        </p:spPr>
      </p:pic>
      <p:pic>
        <p:nvPicPr>
          <p:cNvPr id="35" name="Picture 34"/>
          <p:cNvPicPr>
            <a:picLocks noChangeAspect="1"/>
          </p:cNvPicPr>
          <p:nvPr/>
        </p:nvPicPr>
        <p:blipFill>
          <a:blip r:embed="rId5"/>
          <a:stretch>
            <a:fillRect/>
          </a:stretch>
        </p:blipFill>
        <p:spPr>
          <a:xfrm>
            <a:off x="4201097" y="4916909"/>
            <a:ext cx="333375" cy="657225"/>
          </a:xfrm>
          <a:prstGeom prst="rect">
            <a:avLst/>
          </a:prstGeom>
        </p:spPr>
      </p:pic>
      <p:pic>
        <p:nvPicPr>
          <p:cNvPr id="36" name="Picture 35"/>
          <p:cNvPicPr>
            <a:picLocks noChangeAspect="1"/>
          </p:cNvPicPr>
          <p:nvPr/>
        </p:nvPicPr>
        <p:blipFill>
          <a:blip r:embed="rId6"/>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7"/>
          <a:stretch>
            <a:fillRect/>
          </a:stretch>
        </p:blipFill>
        <p:spPr>
          <a:xfrm>
            <a:off x="6040380" y="2659306"/>
            <a:ext cx="356849" cy="682183"/>
          </a:xfrm>
          <a:prstGeom prst="rect">
            <a:avLst/>
          </a:prstGeom>
        </p:spPr>
      </p:pic>
      <p:pic>
        <p:nvPicPr>
          <p:cNvPr id="39" name="Picture 38"/>
          <p:cNvPicPr>
            <a:picLocks noChangeAspect="1"/>
          </p:cNvPicPr>
          <p:nvPr/>
        </p:nvPicPr>
        <p:blipFill>
          <a:blip r:embed="rId7"/>
          <a:stretch>
            <a:fillRect/>
          </a:stretch>
        </p:blipFill>
        <p:spPr>
          <a:xfrm>
            <a:off x="1155915" y="3235258"/>
            <a:ext cx="356849" cy="682183"/>
          </a:xfrm>
          <a:prstGeom prst="rect">
            <a:avLst/>
          </a:prstGeom>
        </p:spPr>
      </p:pic>
      <p:pic>
        <p:nvPicPr>
          <p:cNvPr id="40" name="Picture 39"/>
          <p:cNvPicPr>
            <a:picLocks noChangeAspect="1"/>
          </p:cNvPicPr>
          <p:nvPr/>
        </p:nvPicPr>
        <p:blipFill>
          <a:blip r:embed="rId7"/>
          <a:stretch>
            <a:fillRect/>
          </a:stretch>
        </p:blipFill>
        <p:spPr>
          <a:xfrm>
            <a:off x="3540238" y="4948789"/>
            <a:ext cx="309689" cy="592028"/>
          </a:xfrm>
          <a:prstGeom prst="rect">
            <a:avLst/>
          </a:prstGeom>
        </p:spPr>
      </p:pic>
      <p:pic>
        <p:nvPicPr>
          <p:cNvPr id="41" name="Picture 40"/>
          <p:cNvPicPr>
            <a:picLocks noChangeAspect="1"/>
          </p:cNvPicPr>
          <p:nvPr/>
        </p:nvPicPr>
        <p:blipFill>
          <a:blip r:embed="rId8"/>
          <a:stretch>
            <a:fillRect/>
          </a:stretch>
        </p:blipFill>
        <p:spPr>
          <a:xfrm>
            <a:off x="5452434" y="2136465"/>
            <a:ext cx="306253" cy="703248"/>
          </a:xfrm>
          <a:prstGeom prst="rect">
            <a:avLst/>
          </a:prstGeom>
        </p:spPr>
      </p:pic>
      <p:pic>
        <p:nvPicPr>
          <p:cNvPr id="42" name="Picture 41"/>
          <p:cNvPicPr>
            <a:picLocks noChangeAspect="1"/>
          </p:cNvPicPr>
          <p:nvPr/>
        </p:nvPicPr>
        <p:blipFill>
          <a:blip r:embed="rId8"/>
          <a:stretch>
            <a:fillRect/>
          </a:stretch>
        </p:blipFill>
        <p:spPr>
          <a:xfrm>
            <a:off x="1772050" y="3278418"/>
            <a:ext cx="306253" cy="703248"/>
          </a:xfrm>
          <a:prstGeom prst="rect">
            <a:avLst/>
          </a:prstGeom>
        </p:spPr>
      </p:pic>
      <p:pic>
        <p:nvPicPr>
          <p:cNvPr id="43" name="Picture 42"/>
          <p:cNvPicPr>
            <a:picLocks noChangeAspect="1"/>
          </p:cNvPicPr>
          <p:nvPr/>
        </p:nvPicPr>
        <p:blipFill>
          <a:blip r:embed="rId8"/>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3"/>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2743200"/>
            <a:ext cx="3337964" cy="2255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711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3858178"/>
            <a:ext cx="3337964" cy="1140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689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710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330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5" name="slide.url=https://www.polleverywhere.com/discourses/UcO5ucV3uD4x4jbDv1PGc">
            <a:extLst>
              <a:ext uri="{FF2B5EF4-FFF2-40B4-BE49-F238E27FC236}">
                <a16:creationId xmlns:a16="http://schemas.microsoft.com/office/drawing/2014/main" id="{77B0E186-89A2-E948-B81B-957CA6B56E5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a:xfrm>
            <a:off x="155850" y="3802279"/>
            <a:ext cx="8832300" cy="1056900"/>
          </a:xfrm>
        </p:spPr>
        <p:txBody>
          <a:bodyPr/>
          <a:lstStyle/>
          <a:p>
            <a:r>
              <a:rPr lang="en-US" dirty="0">
                <a:solidFill>
                  <a:schemeClr val="tx1"/>
                </a:solidFill>
              </a:rPr>
              <a:t>Other than square-root, what other kinds of transformations might you apply to single cell data?</a:t>
            </a:r>
          </a:p>
        </p:txBody>
      </p:sp>
    </p:spTree>
    <p:extLst>
      <p:ext uri="{BB962C8B-B14F-4D97-AF65-F5344CB8AC3E}">
        <p14:creationId xmlns:p14="http://schemas.microsoft.com/office/powerpoint/2010/main" val="181950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5" name="slide.url=https://www.polleverywhere.com/discourses/RSvObGwo3r8r5cjggv9zW">
            <a:extLst>
              <a:ext uri="{FF2B5EF4-FFF2-40B4-BE49-F238E27FC236}">
                <a16:creationId xmlns:a16="http://schemas.microsoft.com/office/drawing/2014/main" id="{53D14C6B-BE1F-EB4E-A05C-3C911397DE7A}"/>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TotalTime>
  <Words>5090</Words>
  <Application>Microsoft Macintosh PowerPoint</Application>
  <PresentationFormat>On-screen Show (4:3)</PresentationFormat>
  <Paragraphs>915</Paragraphs>
  <Slides>103</Slides>
  <Notes>102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Avenir Book</vt:lpstr>
      <vt:lpstr>Avenir Medium</vt:lpstr>
      <vt:lpstr>Calibri</vt:lpstr>
      <vt:lpstr>Cambria Math</vt:lpstr>
      <vt:lpstr>Myriad Pro</vt:lpstr>
      <vt:lpstr>Burkhardt_Simple</vt:lpstr>
      <vt:lpstr>PowerPoint Presentation</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structure</vt:lpstr>
      <vt:lpstr>Team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Quick quiz</vt:lpstr>
      <vt:lpstr>PowerPoint Presentation</vt:lpstr>
      <vt:lpstr>Step 5 – Dimensionality reduction and visualization</vt:lpstr>
      <vt:lpstr>PowerPoint Presentation</vt:lpstr>
      <vt:lpstr>PowerPoint Presentation</vt:lpstr>
      <vt:lpstr>Introducing scprep</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37</cp:revision>
  <dcterms:modified xsi:type="dcterms:W3CDTF">2020-05-13T21:11:55Z</dcterms:modified>
</cp:coreProperties>
</file>